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69" r:id="rId2"/>
    <p:sldMasterId id="2147483673" r:id="rId3"/>
  </p:sldMasterIdLst>
  <p:notesMasterIdLst>
    <p:notesMasterId r:id="rId12"/>
  </p:notesMasterIdLst>
  <p:sldIdLst>
    <p:sldId id="266" r:id="rId4"/>
    <p:sldId id="320" r:id="rId5"/>
    <p:sldId id="321" r:id="rId6"/>
    <p:sldId id="322" r:id="rId7"/>
    <p:sldId id="323" r:id="rId8"/>
    <p:sldId id="324" r:id="rId9"/>
    <p:sldId id="325" r:id="rId10"/>
    <p:sldId id="326" r:id="rId11"/>
  </p:sldIdLst>
  <p:sldSz cx="14400213"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D1B1E48A-8B6D-42BC-A47F-E59B844096C1}">
          <p14:sldIdLst>
            <p14:sldId id="266"/>
            <p14:sldId id="320"/>
            <p14:sldId id="321"/>
            <p14:sldId id="322"/>
            <p14:sldId id="323"/>
            <p14:sldId id="324"/>
            <p14:sldId id="325"/>
            <p14:sldId id="326"/>
          </p14:sldIdLst>
        </p14:section>
        <p14:section name="Anexos" id="{02FFD405-4624-4C33-A95B-BFA32BEAF3C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4B86"/>
    <a:srgbClr val="322869"/>
    <a:srgbClr val="E5C9D8"/>
    <a:srgbClr val="C0A1B1"/>
    <a:srgbClr val="B181B2"/>
    <a:srgbClr val="312869"/>
    <a:srgbClr val="950054"/>
    <a:srgbClr val="780044"/>
    <a:srgbClr val="D5007F"/>
    <a:srgbClr val="A813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43" autoAdjust="0"/>
    <p:restoredTop sz="94034"/>
  </p:normalViewPr>
  <p:slideViewPr>
    <p:cSldViewPr snapToGrid="0">
      <p:cViewPr varScale="1">
        <p:scale>
          <a:sx n="81" d="100"/>
          <a:sy n="81" d="100"/>
        </p:scale>
        <p:origin x="648" y="10"/>
      </p:cViewPr>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F704A-2E34-F04B-9836-43F690681AE1}" type="datetimeFigureOut">
              <a:rPr lang="es-ES_tradnl" smtClean="0"/>
              <a:t>05/12/2023</a:t>
            </a:fld>
            <a:endParaRPr lang="es-ES_tradnl"/>
          </a:p>
        </p:txBody>
      </p:sp>
      <p:sp>
        <p:nvSpPr>
          <p:cNvPr id="4" name="Marcador de imagen de diapositiva 3"/>
          <p:cNvSpPr>
            <a:spLocks noGrp="1" noRot="1" noChangeAspect="1"/>
          </p:cNvSpPr>
          <p:nvPr>
            <p:ph type="sldImg" idx="2"/>
          </p:nvPr>
        </p:nvSpPr>
        <p:spPr>
          <a:xfrm>
            <a:off x="190500" y="1143000"/>
            <a:ext cx="64770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25240-44F4-EA4C-BD2B-59E3ACC613CC}" type="slidenum">
              <a:rPr lang="es-ES_tradnl" smtClean="0"/>
              <a:t>‹Nº›</a:t>
            </a:fld>
            <a:endParaRPr lang="es-ES_tradnl"/>
          </a:p>
        </p:txBody>
      </p:sp>
    </p:spTree>
    <p:extLst>
      <p:ext uri="{BB962C8B-B14F-4D97-AF65-F5344CB8AC3E}">
        <p14:creationId xmlns:p14="http://schemas.microsoft.com/office/powerpoint/2010/main" val="3959035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a:t>xq2727</a:t>
            </a:r>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1</a:t>
            </a:fld>
            <a:endParaRPr lang="es-ES_tradnl"/>
          </a:p>
        </p:txBody>
      </p:sp>
    </p:spTree>
    <p:extLst>
      <p:ext uri="{BB962C8B-B14F-4D97-AF65-F5344CB8AC3E}">
        <p14:creationId xmlns:p14="http://schemas.microsoft.com/office/powerpoint/2010/main" val="1045687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2</a:t>
            </a:fld>
            <a:endParaRPr lang="es-ES_tradnl"/>
          </a:p>
        </p:txBody>
      </p:sp>
    </p:spTree>
    <p:extLst>
      <p:ext uri="{BB962C8B-B14F-4D97-AF65-F5344CB8AC3E}">
        <p14:creationId xmlns:p14="http://schemas.microsoft.com/office/powerpoint/2010/main" val="254056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3</a:t>
            </a:fld>
            <a:endParaRPr lang="es-ES_tradnl"/>
          </a:p>
        </p:txBody>
      </p:sp>
    </p:spTree>
    <p:extLst>
      <p:ext uri="{BB962C8B-B14F-4D97-AF65-F5344CB8AC3E}">
        <p14:creationId xmlns:p14="http://schemas.microsoft.com/office/powerpoint/2010/main" val="354759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4</a:t>
            </a:fld>
            <a:endParaRPr lang="es-ES_tradnl"/>
          </a:p>
        </p:txBody>
      </p:sp>
    </p:spTree>
    <p:extLst>
      <p:ext uri="{BB962C8B-B14F-4D97-AF65-F5344CB8AC3E}">
        <p14:creationId xmlns:p14="http://schemas.microsoft.com/office/powerpoint/2010/main" val="1609971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5</a:t>
            </a:fld>
            <a:endParaRPr lang="es-ES_tradnl"/>
          </a:p>
        </p:txBody>
      </p:sp>
    </p:spTree>
    <p:extLst>
      <p:ext uri="{BB962C8B-B14F-4D97-AF65-F5344CB8AC3E}">
        <p14:creationId xmlns:p14="http://schemas.microsoft.com/office/powerpoint/2010/main" val="292205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6</a:t>
            </a:fld>
            <a:endParaRPr lang="es-ES_tradnl"/>
          </a:p>
        </p:txBody>
      </p:sp>
    </p:spTree>
    <p:extLst>
      <p:ext uri="{BB962C8B-B14F-4D97-AF65-F5344CB8AC3E}">
        <p14:creationId xmlns:p14="http://schemas.microsoft.com/office/powerpoint/2010/main" val="82213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sz="900" dirty="0"/>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7</a:t>
            </a:fld>
            <a:endParaRPr lang="es-ES_tradnl"/>
          </a:p>
        </p:txBody>
      </p:sp>
    </p:spTree>
    <p:extLst>
      <p:ext uri="{BB962C8B-B14F-4D97-AF65-F5344CB8AC3E}">
        <p14:creationId xmlns:p14="http://schemas.microsoft.com/office/powerpoint/2010/main" val="235324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3E25240-44F4-EA4C-BD2B-59E3ACC613CC}" type="slidenum">
              <a:rPr lang="es-ES_tradnl" smtClean="0"/>
              <a:t>8</a:t>
            </a:fld>
            <a:endParaRPr lang="es-ES_tradnl"/>
          </a:p>
        </p:txBody>
      </p:sp>
    </p:spTree>
    <p:extLst>
      <p:ext uri="{BB962C8B-B14F-4D97-AF65-F5344CB8AC3E}">
        <p14:creationId xmlns:p14="http://schemas.microsoft.com/office/powerpoint/2010/main" val="232916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47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065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06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82E1E5-4842-AF35-FAE3-43325DD92136}"/>
              </a:ext>
            </a:extLst>
          </p:cNvPr>
          <p:cNvSpPr>
            <a:spLocks noGrp="1"/>
          </p:cNvSpPr>
          <p:nvPr>
            <p:ph type="title"/>
          </p:nvPr>
        </p:nvSpPr>
        <p:spPr>
          <a:xfrm>
            <a:off x="990599" y="983456"/>
            <a:ext cx="12419013" cy="1325563"/>
          </a:xfrm>
          <a:prstGeom prst="rect">
            <a:avLst/>
          </a:prstGeom>
        </p:spPr>
        <p:txBody>
          <a:bodyPr/>
          <a:lstStyle>
            <a:lvl1pPr>
              <a:defRPr sz="2000" baseline="0">
                <a:solidFill>
                  <a:srgbClr val="C0A1B1"/>
                </a:solidFill>
              </a:defRPr>
            </a:lvl1pPr>
          </a:lstStyle>
          <a:p>
            <a:r>
              <a:rPr lang="es-MX" dirty="0"/>
              <a:t>Haz clic para modificar el estilo de título del patrón</a:t>
            </a:r>
            <a:endParaRPr lang="es-ES_tradnl" dirty="0"/>
          </a:p>
        </p:txBody>
      </p:sp>
      <p:sp>
        <p:nvSpPr>
          <p:cNvPr id="3" name="Marcador de contenido 2">
            <a:extLst>
              <a:ext uri="{FF2B5EF4-FFF2-40B4-BE49-F238E27FC236}">
                <a16:creationId xmlns:a16="http://schemas.microsoft.com/office/drawing/2014/main" id="{5BE1F889-A6BC-1792-90B7-27C7CA8C3E82}"/>
              </a:ext>
            </a:extLst>
          </p:cNvPr>
          <p:cNvSpPr>
            <a:spLocks noGrp="1"/>
          </p:cNvSpPr>
          <p:nvPr>
            <p:ph idx="1"/>
          </p:nvPr>
        </p:nvSpPr>
        <p:spPr>
          <a:xfrm>
            <a:off x="990600" y="1825625"/>
            <a:ext cx="12419013" cy="4351338"/>
          </a:xfrm>
          <a:prstGeom prst="rect">
            <a:avLst/>
          </a:prstGeom>
        </p:spPr>
        <p:txBody>
          <a:bodyPr/>
          <a:lstStyle>
            <a:lvl1pPr>
              <a:defRPr sz="2000" baseline="0">
                <a:solidFill>
                  <a:schemeClr val="bg2">
                    <a:lumMod val="10000"/>
                  </a:schemeClr>
                </a:solidFill>
              </a:defRPr>
            </a:lvl1pPr>
            <a:lvl2pPr>
              <a:defRPr sz="1800" baseline="0">
                <a:solidFill>
                  <a:schemeClr val="bg2">
                    <a:lumMod val="10000"/>
                  </a:schemeClr>
                </a:solidFill>
              </a:defRPr>
            </a:lvl2pPr>
            <a:lvl3pPr>
              <a:defRPr sz="1600" baseline="0">
                <a:solidFill>
                  <a:schemeClr val="bg2">
                    <a:lumMod val="10000"/>
                  </a:schemeClr>
                </a:solidFill>
              </a:defRPr>
            </a:lvl3pPr>
            <a:lvl4pPr>
              <a:defRPr sz="1400" baseline="0">
                <a:solidFill>
                  <a:schemeClr val="bg2">
                    <a:lumMod val="10000"/>
                  </a:schemeClr>
                </a:solidFill>
              </a:defRPr>
            </a:lvl4pPr>
            <a:lvl5pPr>
              <a:defRPr sz="1200" baseline="0">
                <a:solidFill>
                  <a:schemeClr val="bg2">
                    <a:lumMod val="10000"/>
                  </a:schemeClr>
                </a:solidFill>
              </a:defRPr>
            </a:lvl5p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ES_tradnl" dirty="0"/>
          </a:p>
        </p:txBody>
      </p:sp>
    </p:spTree>
    <p:extLst>
      <p:ext uri="{BB962C8B-B14F-4D97-AF65-F5344CB8AC3E}">
        <p14:creationId xmlns:p14="http://schemas.microsoft.com/office/powerpoint/2010/main" val="85524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1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050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3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398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DFBE7727-7B9A-C9D7-D8BF-2D8695E37B4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041" y="4148"/>
            <a:ext cx="14393462" cy="6851287"/>
          </a:xfrm>
          <a:prstGeom prst="rect">
            <a:avLst/>
          </a:prstGeom>
        </p:spPr>
      </p:pic>
    </p:spTree>
    <p:extLst>
      <p:ext uri="{BB962C8B-B14F-4D97-AF65-F5344CB8AC3E}">
        <p14:creationId xmlns:p14="http://schemas.microsoft.com/office/powerpoint/2010/main" val="3301558872"/>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B7DD4F3-9D62-6A6C-03CC-7BB6B29EFE3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 y="496"/>
            <a:ext cx="14405476" cy="6857007"/>
          </a:xfrm>
          <a:prstGeom prst="rect">
            <a:avLst/>
          </a:prstGeom>
        </p:spPr>
      </p:pic>
      <p:sp>
        <p:nvSpPr>
          <p:cNvPr id="5" name="Marcador de número de diapositiva 9">
            <a:extLst>
              <a:ext uri="{FF2B5EF4-FFF2-40B4-BE49-F238E27FC236}">
                <a16:creationId xmlns:a16="http://schemas.microsoft.com/office/drawing/2014/main" id="{898F84CA-7C92-431C-E538-A542C7B08C86}"/>
              </a:ext>
            </a:extLst>
          </p:cNvPr>
          <p:cNvSpPr txBox="1">
            <a:spLocks/>
          </p:cNvSpPr>
          <p:nvPr userDrawn="1"/>
        </p:nvSpPr>
        <p:spPr>
          <a:xfrm>
            <a:off x="11407214" y="6588076"/>
            <a:ext cx="2743200" cy="26992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C80A7BF-9390-EB4B-ADE6-7D5887966E14}" type="slidenum">
              <a:rPr lang="es-ES_tradnl" sz="1400" smtClean="0">
                <a:solidFill>
                  <a:schemeClr val="bg1"/>
                </a:solidFill>
                <a:latin typeface="Century Gothic" panose="020B0502020202020204" pitchFamily="34" charset="0"/>
              </a:rPr>
              <a:pPr algn="r"/>
              <a:t>‹Nº›</a:t>
            </a:fld>
            <a:endParaRPr lang="es-ES_tradnl"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95722110"/>
      </p:ext>
    </p:extLst>
  </p:cSld>
  <p:clrMap bg1="lt1" tx1="dk1" bg2="lt2" tx2="dk2" accent1="accent1" accent2="accent2" accent3="accent3" accent4="accent4" accent5="accent5" accent6="accent6" hlink="hlink" folHlink="folHlink"/>
  <p:sldLayoutIdLst>
    <p:sldLayoutId id="2147483677" r:id="rId1"/>
    <p:sldLayoutId id="2147483670" r:id="rId2"/>
    <p:sldLayoutId id="2147483671" r:id="rId3"/>
    <p:sldLayoutId id="214748367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00000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00000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0000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A1F2D55-5C88-9A9F-A093-5ECABCA25C7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037" y="0"/>
            <a:ext cx="14390135" cy="6858000"/>
          </a:xfrm>
          <a:prstGeom prst="rect">
            <a:avLst/>
          </a:prstGeom>
        </p:spPr>
      </p:pic>
    </p:spTree>
    <p:extLst>
      <p:ext uri="{BB962C8B-B14F-4D97-AF65-F5344CB8AC3E}">
        <p14:creationId xmlns:p14="http://schemas.microsoft.com/office/powerpoint/2010/main" val="62881019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C9C8461-874F-279C-81DA-C92DF86FBCF2}"/>
              </a:ext>
            </a:extLst>
          </p:cNvPr>
          <p:cNvSpPr txBox="1"/>
          <p:nvPr/>
        </p:nvSpPr>
        <p:spPr>
          <a:xfrm>
            <a:off x="660705" y="4659083"/>
            <a:ext cx="8439228" cy="528350"/>
          </a:xfrm>
          <a:prstGeom prst="rect">
            <a:avLst/>
          </a:prstGeom>
          <a:noFill/>
        </p:spPr>
        <p:txBody>
          <a:bodyPr wrap="square" rtlCol="0">
            <a:spAutoFit/>
          </a:bodyPr>
          <a:lstStyle/>
          <a:p>
            <a:pPr>
              <a:lnSpc>
                <a:spcPts val="3440"/>
              </a:lnSpc>
            </a:pPr>
            <a:r>
              <a:rPr lang="es-MX" sz="3200" dirty="0">
                <a:solidFill>
                  <a:schemeClr val="bg1"/>
                </a:solidFill>
                <a:latin typeface="Century Gothic" panose="020B0502020202020204" pitchFamily="34" charset="0"/>
                <a:cs typeface="Arial" panose="020B0604020202020204" pitchFamily="34" charset="0"/>
              </a:rPr>
              <a:t>SISTEMA DE MOVIMIENTOS DE PERSONAL</a:t>
            </a:r>
          </a:p>
        </p:txBody>
      </p:sp>
      <p:sp>
        <p:nvSpPr>
          <p:cNvPr id="3" name="CuadroTexto 2">
            <a:extLst>
              <a:ext uri="{FF2B5EF4-FFF2-40B4-BE49-F238E27FC236}">
                <a16:creationId xmlns:a16="http://schemas.microsoft.com/office/drawing/2014/main" id="{3A7112E9-16F1-B94A-C3A9-CDA111BCEB57}"/>
              </a:ext>
            </a:extLst>
          </p:cNvPr>
          <p:cNvSpPr txBox="1"/>
          <p:nvPr/>
        </p:nvSpPr>
        <p:spPr>
          <a:xfrm>
            <a:off x="660705" y="5549900"/>
            <a:ext cx="3880233" cy="369332"/>
          </a:xfrm>
          <a:prstGeom prst="rect">
            <a:avLst/>
          </a:prstGeom>
          <a:noFill/>
        </p:spPr>
        <p:txBody>
          <a:bodyPr wrap="square" rtlCol="0">
            <a:spAutoFit/>
          </a:bodyPr>
          <a:lstStyle/>
          <a:p>
            <a:r>
              <a:rPr lang="es-MX" dirty="0">
                <a:solidFill>
                  <a:schemeClr val="bg1"/>
                </a:solidFill>
                <a:latin typeface="Century Gothic" panose="020B0502020202020204" pitchFamily="34" charset="0"/>
                <a:cs typeface="Arial" panose="020B0604020202020204" pitchFamily="34" charset="0"/>
              </a:rPr>
              <a:t>05/12/2023</a:t>
            </a:r>
          </a:p>
        </p:txBody>
      </p:sp>
    </p:spTree>
    <p:extLst>
      <p:ext uri="{BB962C8B-B14F-4D97-AF65-F5344CB8AC3E}">
        <p14:creationId xmlns:p14="http://schemas.microsoft.com/office/powerpoint/2010/main" val="3088999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9">
            <a:extLst>
              <a:ext uri="{FF2B5EF4-FFF2-40B4-BE49-F238E27FC236}">
                <a16:creationId xmlns:a16="http://schemas.microsoft.com/office/drawing/2014/main" id="{78F976B0-508B-3E38-665F-8D31F22BBECA}"/>
              </a:ext>
            </a:extLst>
          </p:cNvPr>
          <p:cNvSpPr txBox="1">
            <a:spLocks/>
          </p:cNvSpPr>
          <p:nvPr/>
        </p:nvSpPr>
        <p:spPr>
          <a:xfrm>
            <a:off x="11407214" y="6588076"/>
            <a:ext cx="2743200" cy="26992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C80A7BF-9390-EB4B-ADE6-7D5887966E14}" type="slidenum">
              <a:rPr lang="es-ES_tradnl" sz="1400" smtClean="0">
                <a:solidFill>
                  <a:schemeClr val="bg1"/>
                </a:solidFill>
                <a:latin typeface="Century Gothic" panose="020B0502020202020204" pitchFamily="34" charset="0"/>
              </a:rPr>
              <a:pPr algn="r"/>
              <a:t>2</a:t>
            </a:fld>
            <a:endParaRPr lang="es-ES_tradnl" sz="1400" dirty="0">
              <a:solidFill>
                <a:schemeClr val="bg1"/>
              </a:solidFill>
              <a:latin typeface="Century Gothic" panose="020B0502020202020204" pitchFamily="34" charset="0"/>
            </a:endParaRPr>
          </a:p>
        </p:txBody>
      </p:sp>
      <p:sp>
        <p:nvSpPr>
          <p:cNvPr id="7" name="Título 94">
            <a:extLst>
              <a:ext uri="{FF2B5EF4-FFF2-40B4-BE49-F238E27FC236}">
                <a16:creationId xmlns:a16="http://schemas.microsoft.com/office/drawing/2014/main" id="{78503699-5A26-CE8F-7CD5-AC06974F92C7}"/>
              </a:ext>
            </a:extLst>
          </p:cNvPr>
          <p:cNvSpPr txBox="1">
            <a:spLocks/>
          </p:cNvSpPr>
          <p:nvPr/>
        </p:nvSpPr>
        <p:spPr>
          <a:xfrm>
            <a:off x="943062" y="324288"/>
            <a:ext cx="11419267"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400" dirty="0">
                <a:solidFill>
                  <a:srgbClr val="674B86"/>
                </a:solidFill>
                <a:latin typeface="Century Gothic" panose="020B0502020202020204" pitchFamily="34" charset="0"/>
              </a:rPr>
              <a:t>Objetivo </a:t>
            </a:r>
          </a:p>
        </p:txBody>
      </p:sp>
      <p:sp>
        <p:nvSpPr>
          <p:cNvPr id="8" name="CuadroTexto 7">
            <a:extLst>
              <a:ext uri="{FF2B5EF4-FFF2-40B4-BE49-F238E27FC236}">
                <a16:creationId xmlns:a16="http://schemas.microsoft.com/office/drawing/2014/main" id="{8D642E0A-A799-D5E1-0163-2A4C62171D86}"/>
              </a:ext>
            </a:extLst>
          </p:cNvPr>
          <p:cNvSpPr txBox="1"/>
          <p:nvPr/>
        </p:nvSpPr>
        <p:spPr>
          <a:xfrm>
            <a:off x="943061" y="1155944"/>
            <a:ext cx="12306773" cy="769441"/>
          </a:xfrm>
          <a:prstGeom prst="rect">
            <a:avLst/>
          </a:prstGeom>
          <a:noFill/>
        </p:spPr>
        <p:txBody>
          <a:bodyPr wrap="square" rtlCol="0">
            <a:spAutoFit/>
          </a:bodyPr>
          <a:lstStyle/>
          <a:p>
            <a:pPr algn="just"/>
            <a:r>
              <a:rPr lang="es-MX" sz="2000" kern="1200" dirty="0">
                <a:solidFill>
                  <a:schemeClr val="bg2">
                    <a:lumMod val="10000"/>
                  </a:schemeClr>
                </a:solidFill>
                <a:ea typeface="+mn-ea"/>
                <a:cs typeface="+mn-cs"/>
              </a:rPr>
              <a:t>Mostrar la pantalla principal de captura y detallar sus funciones</a:t>
            </a:r>
            <a:endParaRPr lang="es-MX" sz="2000" kern="1200" dirty="0">
              <a:solidFill>
                <a:schemeClr val="tx1"/>
              </a:solidFill>
              <a:latin typeface="Century Gothic" panose="020B0502020202020204" pitchFamily="34" charset="0"/>
              <a:ea typeface="+mn-ea"/>
              <a:cs typeface="+mn-cs"/>
            </a:endParaRPr>
          </a:p>
          <a:p>
            <a:pPr algn="just"/>
            <a:endParaRPr lang="es-MX" sz="2400" dirty="0">
              <a:latin typeface="Century Gothic" panose="020B0502020202020204" pitchFamily="34" charset="0"/>
            </a:endParaRPr>
          </a:p>
        </p:txBody>
      </p:sp>
      <p:pic>
        <p:nvPicPr>
          <p:cNvPr id="2" name="Imagen 1">
            <a:extLst>
              <a:ext uri="{FF2B5EF4-FFF2-40B4-BE49-F238E27FC236}">
                <a16:creationId xmlns:a16="http://schemas.microsoft.com/office/drawing/2014/main" id="{58229F74-635D-C345-22A2-DA0DB0C60FD7}"/>
              </a:ext>
            </a:extLst>
          </p:cNvPr>
          <p:cNvPicPr>
            <a:picLocks noChangeAspect="1"/>
          </p:cNvPicPr>
          <p:nvPr/>
        </p:nvPicPr>
        <p:blipFill rotWithShape="1">
          <a:blip r:embed="rId3">
            <a:duotone>
              <a:schemeClr val="accent3">
                <a:shade val="45000"/>
                <a:satMod val="135000"/>
              </a:schemeClr>
              <a:prstClr val="white"/>
            </a:duotone>
          </a:blip>
          <a:srcRect l="19181"/>
          <a:stretch/>
        </p:blipFill>
        <p:spPr>
          <a:xfrm>
            <a:off x="0" y="201661"/>
            <a:ext cx="828224" cy="600464"/>
          </a:xfrm>
          <a:prstGeom prst="rect">
            <a:avLst/>
          </a:prstGeom>
        </p:spPr>
      </p:pic>
    </p:spTree>
    <p:extLst>
      <p:ext uri="{BB962C8B-B14F-4D97-AF65-F5344CB8AC3E}">
        <p14:creationId xmlns:p14="http://schemas.microsoft.com/office/powerpoint/2010/main" val="315000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9">
            <a:extLst>
              <a:ext uri="{FF2B5EF4-FFF2-40B4-BE49-F238E27FC236}">
                <a16:creationId xmlns:a16="http://schemas.microsoft.com/office/drawing/2014/main" id="{78F976B0-508B-3E38-665F-8D31F22BBECA}"/>
              </a:ext>
            </a:extLst>
          </p:cNvPr>
          <p:cNvSpPr txBox="1">
            <a:spLocks/>
          </p:cNvSpPr>
          <p:nvPr/>
        </p:nvSpPr>
        <p:spPr>
          <a:xfrm>
            <a:off x="11407214" y="6588076"/>
            <a:ext cx="2743200" cy="26992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C80A7BF-9390-EB4B-ADE6-7D5887966E14}" type="slidenum">
              <a:rPr lang="es-ES_tradnl" sz="1400" smtClean="0">
                <a:solidFill>
                  <a:schemeClr val="bg1"/>
                </a:solidFill>
                <a:latin typeface="Century Gothic" panose="020B0502020202020204" pitchFamily="34" charset="0"/>
              </a:rPr>
              <a:pPr algn="r"/>
              <a:t>3</a:t>
            </a:fld>
            <a:endParaRPr lang="es-ES_tradnl" sz="1400" dirty="0">
              <a:solidFill>
                <a:schemeClr val="bg1"/>
              </a:solidFill>
              <a:latin typeface="Century Gothic" panose="020B0502020202020204" pitchFamily="34" charset="0"/>
            </a:endParaRPr>
          </a:p>
        </p:txBody>
      </p:sp>
      <p:sp>
        <p:nvSpPr>
          <p:cNvPr id="4" name="Título 3">
            <a:extLst>
              <a:ext uri="{FF2B5EF4-FFF2-40B4-BE49-F238E27FC236}">
                <a16:creationId xmlns:a16="http://schemas.microsoft.com/office/drawing/2014/main" id="{9DDC3336-E0CF-AFEC-11E4-A9D9005755EA}"/>
              </a:ext>
            </a:extLst>
          </p:cNvPr>
          <p:cNvSpPr>
            <a:spLocks noGrp="1"/>
          </p:cNvSpPr>
          <p:nvPr>
            <p:ph type="title"/>
          </p:nvPr>
        </p:nvSpPr>
        <p:spPr>
          <a:xfrm>
            <a:off x="990600" y="983456"/>
            <a:ext cx="3404756" cy="4783499"/>
          </a:xfrm>
        </p:spPr>
        <p:txBody>
          <a:bodyPr/>
          <a:lstStyle/>
          <a:p>
            <a:pPr marL="228600" indent="-228600" algn="l" rtl="0" eaLnBrk="1" latinLnBrk="0" hangingPunct="1">
              <a:lnSpc>
                <a:spcPct val="90000"/>
              </a:lnSpc>
              <a:spcBef>
                <a:spcPts val="1000"/>
              </a:spcBef>
              <a:spcAft>
                <a:spcPts val="0"/>
              </a:spcAft>
              <a:buClrTx/>
              <a:buSzPts val="2000"/>
              <a:buFont typeface="Arial" panose="020B0604020202020204" pitchFamily="34" charset="0"/>
              <a:buChar char="•"/>
            </a:pPr>
            <a:r>
              <a:rPr lang="es-MX" sz="1800" kern="1200" baseline="0" dirty="0">
                <a:solidFill>
                  <a:srgbClr val="181717"/>
                </a:solidFill>
                <a:effectLst/>
                <a:latin typeface="Century Gothic" panose="020B0502020202020204" pitchFamily="34" charset="0"/>
                <a:ea typeface="+mn-ea"/>
                <a:cs typeface="+mn-cs"/>
              </a:rPr>
              <a:t>Formulario de captura del tipo de trámite(s) relacionado(s) a un Área o Coordinación.</a:t>
            </a:r>
            <a:br>
              <a:rPr lang="es-MX" sz="1800" kern="1200" baseline="0" dirty="0">
                <a:solidFill>
                  <a:srgbClr val="181717"/>
                </a:solidFill>
                <a:effectLst/>
                <a:latin typeface="Century Gothic" panose="020B0502020202020204" pitchFamily="34" charset="0"/>
                <a:ea typeface="+mn-ea"/>
                <a:cs typeface="+mn-cs"/>
              </a:rPr>
            </a:br>
            <a:br>
              <a:rPr lang="es-MX" sz="1800" dirty="0">
                <a:effectLst/>
              </a:rPr>
            </a:br>
            <a:r>
              <a:rPr lang="es-MX" sz="1800" kern="1200" baseline="0" dirty="0">
                <a:solidFill>
                  <a:srgbClr val="181717"/>
                </a:solidFill>
                <a:effectLst/>
                <a:latin typeface="Century Gothic" panose="020B0502020202020204" pitchFamily="34" charset="0"/>
                <a:ea typeface="+mn-ea"/>
                <a:cs typeface="+mn-cs"/>
              </a:rPr>
              <a:t>El formulario puede capturar 2 tipos de solicitudes, por “Aspirante” y por “Empleado”</a:t>
            </a:r>
            <a:br>
              <a:rPr kumimoji="0" lang="es-MX" sz="2000" b="0" i="0" u="none" strike="noStrike" kern="1200" cap="none" spc="0" normalizeH="0" baseline="0" noProof="0" dirty="0">
                <a:ln>
                  <a:noFill/>
                </a:ln>
                <a:solidFill>
                  <a:srgbClr val="E7E6E6">
                    <a:lumMod val="10000"/>
                  </a:srgbClr>
                </a:solidFill>
                <a:effectLst/>
                <a:uLnTx/>
                <a:uFillTx/>
                <a:latin typeface="Century Gothic" panose="020F0302020204030204"/>
                <a:ea typeface="+mn-ea"/>
                <a:cs typeface="+mn-cs"/>
              </a:rPr>
            </a:br>
            <a:br>
              <a:rPr lang="es-MX" dirty="0"/>
            </a:br>
            <a:endParaRPr lang="es-MX" dirty="0"/>
          </a:p>
        </p:txBody>
      </p:sp>
      <p:sp>
        <p:nvSpPr>
          <p:cNvPr id="6" name="Título 94">
            <a:extLst>
              <a:ext uri="{FF2B5EF4-FFF2-40B4-BE49-F238E27FC236}">
                <a16:creationId xmlns:a16="http://schemas.microsoft.com/office/drawing/2014/main" id="{6F96FA61-BE7C-EB7E-BEF1-2E81E48CC339}"/>
              </a:ext>
            </a:extLst>
          </p:cNvPr>
          <p:cNvSpPr txBox="1">
            <a:spLocks/>
          </p:cNvSpPr>
          <p:nvPr/>
        </p:nvSpPr>
        <p:spPr>
          <a:xfrm>
            <a:off x="943062" y="324288"/>
            <a:ext cx="11419267"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400" dirty="0">
                <a:solidFill>
                  <a:srgbClr val="674B86"/>
                </a:solidFill>
                <a:latin typeface="Century Gothic" panose="020B0502020202020204" pitchFamily="34" charset="0"/>
              </a:rPr>
              <a:t>Pantalla Principal</a:t>
            </a:r>
          </a:p>
        </p:txBody>
      </p:sp>
      <p:pic>
        <p:nvPicPr>
          <p:cNvPr id="3" name="Imagen 2">
            <a:extLst>
              <a:ext uri="{FF2B5EF4-FFF2-40B4-BE49-F238E27FC236}">
                <a16:creationId xmlns:a16="http://schemas.microsoft.com/office/drawing/2014/main" id="{CAF3E491-1E31-18DC-858E-2A6F1FE6FCBF}"/>
              </a:ext>
            </a:extLst>
          </p:cNvPr>
          <p:cNvPicPr>
            <a:picLocks noChangeAspect="1"/>
          </p:cNvPicPr>
          <p:nvPr/>
        </p:nvPicPr>
        <p:blipFill rotWithShape="1">
          <a:blip r:embed="rId3">
            <a:duotone>
              <a:schemeClr val="accent3">
                <a:shade val="45000"/>
                <a:satMod val="135000"/>
              </a:schemeClr>
              <a:prstClr val="white"/>
            </a:duotone>
          </a:blip>
          <a:srcRect l="19181"/>
          <a:stretch/>
        </p:blipFill>
        <p:spPr>
          <a:xfrm>
            <a:off x="0" y="201661"/>
            <a:ext cx="828224" cy="600464"/>
          </a:xfrm>
          <a:prstGeom prst="rect">
            <a:avLst/>
          </a:prstGeom>
        </p:spPr>
      </p:pic>
      <p:pic>
        <p:nvPicPr>
          <p:cNvPr id="12" name="Marcador de contenido 11">
            <a:extLst>
              <a:ext uri="{FF2B5EF4-FFF2-40B4-BE49-F238E27FC236}">
                <a16:creationId xmlns:a16="http://schemas.microsoft.com/office/drawing/2014/main" id="{9070CFDF-A91C-A62A-DA39-2619D4757847}"/>
              </a:ext>
            </a:extLst>
          </p:cNvPr>
          <p:cNvPicPr>
            <a:picLocks noGrp="1" noChangeAspect="1"/>
          </p:cNvPicPr>
          <p:nvPr>
            <p:ph idx="1"/>
          </p:nvPr>
        </p:nvPicPr>
        <p:blipFill>
          <a:blip r:embed="rId4"/>
          <a:stretch>
            <a:fillRect/>
          </a:stretch>
        </p:blipFill>
        <p:spPr>
          <a:xfrm>
            <a:off x="5462980" y="693015"/>
            <a:ext cx="8586578" cy="5489576"/>
          </a:xfrm>
        </p:spPr>
      </p:pic>
    </p:spTree>
    <p:extLst>
      <p:ext uri="{BB962C8B-B14F-4D97-AF65-F5344CB8AC3E}">
        <p14:creationId xmlns:p14="http://schemas.microsoft.com/office/powerpoint/2010/main" val="346485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D5A8498-D8C6-4264-CB38-A22A8837A585}"/>
              </a:ext>
            </a:extLst>
          </p:cNvPr>
          <p:cNvSpPr txBox="1"/>
          <p:nvPr/>
        </p:nvSpPr>
        <p:spPr>
          <a:xfrm>
            <a:off x="1193112" y="3357191"/>
            <a:ext cx="6330919" cy="646331"/>
          </a:xfrm>
          <a:prstGeom prst="rect">
            <a:avLst/>
          </a:prstGeom>
          <a:noFill/>
        </p:spPr>
        <p:txBody>
          <a:bodyPr wrap="square" rtlCol="0">
            <a:spAutoFit/>
          </a:bodyPr>
          <a:lstStyle/>
          <a:p>
            <a:r>
              <a:rPr lang="es-MX" sz="3600" dirty="0">
                <a:solidFill>
                  <a:srgbClr val="674B86"/>
                </a:solidFill>
                <a:latin typeface="Century Gothic" panose="020B0502020202020204" pitchFamily="34" charset="0"/>
              </a:rPr>
              <a:t>Aspirante</a:t>
            </a:r>
          </a:p>
        </p:txBody>
      </p:sp>
      <p:sp>
        <p:nvSpPr>
          <p:cNvPr id="4" name="CuadroTexto 3">
            <a:extLst>
              <a:ext uri="{FF2B5EF4-FFF2-40B4-BE49-F238E27FC236}">
                <a16:creationId xmlns:a16="http://schemas.microsoft.com/office/drawing/2014/main" id="{E5813CAA-26B7-F222-5EFB-AC19058FED78}"/>
              </a:ext>
            </a:extLst>
          </p:cNvPr>
          <p:cNvSpPr txBox="1"/>
          <p:nvPr/>
        </p:nvSpPr>
        <p:spPr>
          <a:xfrm>
            <a:off x="507312" y="3172526"/>
            <a:ext cx="685800" cy="1015663"/>
          </a:xfrm>
          <a:prstGeom prst="rect">
            <a:avLst/>
          </a:prstGeom>
          <a:noFill/>
        </p:spPr>
        <p:txBody>
          <a:bodyPr wrap="square">
            <a:spAutoFit/>
          </a:bodyPr>
          <a:lstStyle/>
          <a:p>
            <a:r>
              <a:rPr lang="es-MX" sz="6000" b="1" dirty="0">
                <a:solidFill>
                  <a:srgbClr val="312869"/>
                </a:solidFill>
                <a:latin typeface="Century Gothic" panose="020B0502020202020204" pitchFamily="34" charset="0"/>
              </a:rPr>
              <a:t>1</a:t>
            </a:r>
            <a:endParaRPr lang="es-ES_tradnl" sz="6000" b="1" dirty="0">
              <a:solidFill>
                <a:srgbClr val="312869"/>
              </a:solidFill>
            </a:endParaRPr>
          </a:p>
        </p:txBody>
      </p:sp>
    </p:spTree>
    <p:extLst>
      <p:ext uri="{BB962C8B-B14F-4D97-AF65-F5344CB8AC3E}">
        <p14:creationId xmlns:p14="http://schemas.microsoft.com/office/powerpoint/2010/main" val="30536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9">
            <a:extLst>
              <a:ext uri="{FF2B5EF4-FFF2-40B4-BE49-F238E27FC236}">
                <a16:creationId xmlns:a16="http://schemas.microsoft.com/office/drawing/2014/main" id="{78F976B0-508B-3E38-665F-8D31F22BBECA}"/>
              </a:ext>
            </a:extLst>
          </p:cNvPr>
          <p:cNvSpPr txBox="1">
            <a:spLocks/>
          </p:cNvSpPr>
          <p:nvPr/>
        </p:nvSpPr>
        <p:spPr>
          <a:xfrm>
            <a:off x="11407214" y="6588076"/>
            <a:ext cx="2743200" cy="26992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C80A7BF-9390-EB4B-ADE6-7D5887966E14}" type="slidenum">
              <a:rPr lang="es-ES_tradnl" sz="1400" smtClean="0">
                <a:solidFill>
                  <a:schemeClr val="bg1"/>
                </a:solidFill>
                <a:latin typeface="Century Gothic" panose="020B0502020202020204" pitchFamily="34" charset="0"/>
              </a:rPr>
              <a:pPr algn="r"/>
              <a:t>5</a:t>
            </a:fld>
            <a:endParaRPr lang="es-ES_tradnl" sz="1400" dirty="0">
              <a:solidFill>
                <a:schemeClr val="bg1"/>
              </a:solidFill>
              <a:latin typeface="Century Gothic" panose="020B0502020202020204" pitchFamily="34" charset="0"/>
            </a:endParaRPr>
          </a:p>
        </p:txBody>
      </p:sp>
      <p:sp>
        <p:nvSpPr>
          <p:cNvPr id="6" name="Título 94">
            <a:extLst>
              <a:ext uri="{FF2B5EF4-FFF2-40B4-BE49-F238E27FC236}">
                <a16:creationId xmlns:a16="http://schemas.microsoft.com/office/drawing/2014/main" id="{6F96FA61-BE7C-EB7E-BEF1-2E81E48CC339}"/>
              </a:ext>
            </a:extLst>
          </p:cNvPr>
          <p:cNvSpPr txBox="1">
            <a:spLocks/>
          </p:cNvSpPr>
          <p:nvPr/>
        </p:nvSpPr>
        <p:spPr>
          <a:xfrm>
            <a:off x="943062" y="324288"/>
            <a:ext cx="11419267"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400" dirty="0">
                <a:solidFill>
                  <a:srgbClr val="674B86"/>
                </a:solidFill>
                <a:latin typeface="Century Gothic" panose="020B0502020202020204" pitchFamily="34" charset="0"/>
              </a:rPr>
              <a:t>Pantalla Principal</a:t>
            </a:r>
          </a:p>
        </p:txBody>
      </p:sp>
      <p:pic>
        <p:nvPicPr>
          <p:cNvPr id="3" name="Imagen 2">
            <a:extLst>
              <a:ext uri="{FF2B5EF4-FFF2-40B4-BE49-F238E27FC236}">
                <a16:creationId xmlns:a16="http://schemas.microsoft.com/office/drawing/2014/main" id="{CAF3E491-1E31-18DC-858E-2A6F1FE6FCBF}"/>
              </a:ext>
            </a:extLst>
          </p:cNvPr>
          <p:cNvPicPr>
            <a:picLocks noChangeAspect="1"/>
          </p:cNvPicPr>
          <p:nvPr/>
        </p:nvPicPr>
        <p:blipFill rotWithShape="1">
          <a:blip r:embed="rId3">
            <a:duotone>
              <a:schemeClr val="accent3">
                <a:shade val="45000"/>
                <a:satMod val="135000"/>
              </a:schemeClr>
              <a:prstClr val="white"/>
            </a:duotone>
          </a:blip>
          <a:srcRect l="19181"/>
          <a:stretch/>
        </p:blipFill>
        <p:spPr>
          <a:xfrm>
            <a:off x="0" y="201661"/>
            <a:ext cx="828224" cy="600464"/>
          </a:xfrm>
          <a:prstGeom prst="rect">
            <a:avLst/>
          </a:prstGeom>
        </p:spPr>
      </p:pic>
      <p:sp>
        <p:nvSpPr>
          <p:cNvPr id="8" name="Marcador de contenido 7">
            <a:extLst>
              <a:ext uri="{FF2B5EF4-FFF2-40B4-BE49-F238E27FC236}">
                <a16:creationId xmlns:a16="http://schemas.microsoft.com/office/drawing/2014/main" id="{EF619A95-4040-236C-9F25-63C88B69E4D4}"/>
              </a:ext>
            </a:extLst>
          </p:cNvPr>
          <p:cNvSpPr>
            <a:spLocks noGrp="1"/>
          </p:cNvSpPr>
          <p:nvPr>
            <p:ph idx="1"/>
          </p:nvPr>
        </p:nvSpPr>
        <p:spPr>
          <a:xfrm>
            <a:off x="990599" y="1690524"/>
            <a:ext cx="4081021" cy="4351338"/>
          </a:xfrm>
        </p:spPr>
        <p:txBody>
          <a:bodyPr/>
          <a:lstStyle/>
          <a:p>
            <a:r>
              <a:rPr lang="es-MX" dirty="0"/>
              <a:t>Si el trámite será aplicado a un externo entonces se deberá de capturar manualmente toda la información que sea necesaria para generar su formato FUM, pero hasta esta pantalla solo se inicia la captura con la lista de documentos solicitados.</a:t>
            </a:r>
          </a:p>
          <a:p>
            <a:pPr marL="0" indent="0">
              <a:buNone/>
            </a:pPr>
            <a:br>
              <a:rPr lang="es-MX" dirty="0"/>
            </a:br>
            <a:endParaRPr lang="es-MX" dirty="0"/>
          </a:p>
        </p:txBody>
      </p:sp>
      <p:sp>
        <p:nvSpPr>
          <p:cNvPr id="11" name="Título 10">
            <a:extLst>
              <a:ext uri="{FF2B5EF4-FFF2-40B4-BE49-F238E27FC236}">
                <a16:creationId xmlns:a16="http://schemas.microsoft.com/office/drawing/2014/main" id="{A695537A-D725-7885-915A-8237BCDBB382}"/>
              </a:ext>
            </a:extLst>
          </p:cNvPr>
          <p:cNvSpPr>
            <a:spLocks noGrp="1"/>
          </p:cNvSpPr>
          <p:nvPr>
            <p:ph type="title"/>
          </p:nvPr>
        </p:nvSpPr>
        <p:spPr>
          <a:xfrm>
            <a:off x="990599" y="983456"/>
            <a:ext cx="4618349" cy="571967"/>
          </a:xfrm>
        </p:spPr>
        <p:txBody>
          <a:bodyPr/>
          <a:lstStyle/>
          <a:p>
            <a:r>
              <a:rPr lang="es-MX" dirty="0"/>
              <a:t>ASPIRANTE</a:t>
            </a:r>
          </a:p>
        </p:txBody>
      </p:sp>
      <p:pic>
        <p:nvPicPr>
          <p:cNvPr id="4" name="Imagen 3">
            <a:extLst>
              <a:ext uri="{FF2B5EF4-FFF2-40B4-BE49-F238E27FC236}">
                <a16:creationId xmlns:a16="http://schemas.microsoft.com/office/drawing/2014/main" id="{E52480D9-5B97-EC6B-5B0D-1870B628FFFF}"/>
              </a:ext>
            </a:extLst>
          </p:cNvPr>
          <p:cNvPicPr>
            <a:picLocks noChangeAspect="1"/>
          </p:cNvPicPr>
          <p:nvPr/>
        </p:nvPicPr>
        <p:blipFill>
          <a:blip r:embed="rId4"/>
          <a:stretch>
            <a:fillRect/>
          </a:stretch>
        </p:blipFill>
        <p:spPr>
          <a:xfrm>
            <a:off x="5071620" y="693014"/>
            <a:ext cx="8977938" cy="5181530"/>
          </a:xfrm>
          <a:prstGeom prst="rect">
            <a:avLst/>
          </a:prstGeom>
        </p:spPr>
      </p:pic>
    </p:spTree>
    <p:extLst>
      <p:ext uri="{BB962C8B-B14F-4D97-AF65-F5344CB8AC3E}">
        <p14:creationId xmlns:p14="http://schemas.microsoft.com/office/powerpoint/2010/main" val="330160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D5A8498-D8C6-4264-CB38-A22A8837A585}"/>
              </a:ext>
            </a:extLst>
          </p:cNvPr>
          <p:cNvSpPr txBox="1"/>
          <p:nvPr/>
        </p:nvSpPr>
        <p:spPr>
          <a:xfrm>
            <a:off x="1193112" y="3357191"/>
            <a:ext cx="6330919" cy="646331"/>
          </a:xfrm>
          <a:prstGeom prst="rect">
            <a:avLst/>
          </a:prstGeom>
          <a:noFill/>
        </p:spPr>
        <p:txBody>
          <a:bodyPr wrap="square" rtlCol="0">
            <a:spAutoFit/>
          </a:bodyPr>
          <a:lstStyle/>
          <a:p>
            <a:r>
              <a:rPr lang="es-MX" sz="3600" dirty="0">
                <a:solidFill>
                  <a:srgbClr val="674B86"/>
                </a:solidFill>
                <a:latin typeface="Century Gothic" panose="020B0502020202020204" pitchFamily="34" charset="0"/>
              </a:rPr>
              <a:t>Empleado</a:t>
            </a:r>
          </a:p>
        </p:txBody>
      </p:sp>
      <p:sp>
        <p:nvSpPr>
          <p:cNvPr id="4" name="CuadroTexto 3">
            <a:extLst>
              <a:ext uri="{FF2B5EF4-FFF2-40B4-BE49-F238E27FC236}">
                <a16:creationId xmlns:a16="http://schemas.microsoft.com/office/drawing/2014/main" id="{E5813CAA-26B7-F222-5EFB-AC19058FED78}"/>
              </a:ext>
            </a:extLst>
          </p:cNvPr>
          <p:cNvSpPr txBox="1"/>
          <p:nvPr/>
        </p:nvSpPr>
        <p:spPr>
          <a:xfrm>
            <a:off x="507312" y="3172526"/>
            <a:ext cx="685800" cy="1015663"/>
          </a:xfrm>
          <a:prstGeom prst="rect">
            <a:avLst/>
          </a:prstGeom>
          <a:noFill/>
        </p:spPr>
        <p:txBody>
          <a:bodyPr wrap="square">
            <a:spAutoFit/>
          </a:bodyPr>
          <a:lstStyle/>
          <a:p>
            <a:r>
              <a:rPr lang="es-MX" sz="6000" b="1" dirty="0">
                <a:solidFill>
                  <a:srgbClr val="312869"/>
                </a:solidFill>
                <a:latin typeface="Century Gothic" panose="020B0502020202020204" pitchFamily="34" charset="0"/>
              </a:rPr>
              <a:t>2</a:t>
            </a:r>
            <a:endParaRPr lang="es-ES_tradnl" sz="6000" b="1" dirty="0">
              <a:solidFill>
                <a:srgbClr val="312869"/>
              </a:solidFill>
            </a:endParaRPr>
          </a:p>
        </p:txBody>
      </p:sp>
    </p:spTree>
    <p:extLst>
      <p:ext uri="{BB962C8B-B14F-4D97-AF65-F5344CB8AC3E}">
        <p14:creationId xmlns:p14="http://schemas.microsoft.com/office/powerpoint/2010/main" val="428447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9">
            <a:extLst>
              <a:ext uri="{FF2B5EF4-FFF2-40B4-BE49-F238E27FC236}">
                <a16:creationId xmlns:a16="http://schemas.microsoft.com/office/drawing/2014/main" id="{78F976B0-508B-3E38-665F-8D31F22BBECA}"/>
              </a:ext>
            </a:extLst>
          </p:cNvPr>
          <p:cNvSpPr txBox="1">
            <a:spLocks/>
          </p:cNvSpPr>
          <p:nvPr/>
        </p:nvSpPr>
        <p:spPr>
          <a:xfrm>
            <a:off x="11407214" y="6588076"/>
            <a:ext cx="2743200" cy="26992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BC80A7BF-9390-EB4B-ADE6-7D5887966E14}" type="slidenum">
              <a:rPr lang="es-ES_tradnl" sz="1400" smtClean="0">
                <a:solidFill>
                  <a:schemeClr val="bg1"/>
                </a:solidFill>
                <a:latin typeface="Century Gothic" panose="020B0502020202020204" pitchFamily="34" charset="0"/>
              </a:rPr>
              <a:pPr algn="r"/>
              <a:t>7</a:t>
            </a:fld>
            <a:endParaRPr lang="es-ES_tradnl" sz="1400" dirty="0">
              <a:solidFill>
                <a:schemeClr val="bg1"/>
              </a:solidFill>
              <a:latin typeface="Century Gothic" panose="020B0502020202020204" pitchFamily="34" charset="0"/>
            </a:endParaRPr>
          </a:p>
        </p:txBody>
      </p:sp>
      <p:sp>
        <p:nvSpPr>
          <p:cNvPr id="6" name="Título 94">
            <a:extLst>
              <a:ext uri="{FF2B5EF4-FFF2-40B4-BE49-F238E27FC236}">
                <a16:creationId xmlns:a16="http://schemas.microsoft.com/office/drawing/2014/main" id="{6F96FA61-BE7C-EB7E-BEF1-2E81E48CC339}"/>
              </a:ext>
            </a:extLst>
          </p:cNvPr>
          <p:cNvSpPr txBox="1">
            <a:spLocks/>
          </p:cNvSpPr>
          <p:nvPr/>
        </p:nvSpPr>
        <p:spPr>
          <a:xfrm>
            <a:off x="943062" y="324288"/>
            <a:ext cx="11419267" cy="4778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_tradnl" sz="2400" dirty="0">
                <a:solidFill>
                  <a:srgbClr val="674B86"/>
                </a:solidFill>
                <a:latin typeface="Century Gothic" panose="020B0502020202020204" pitchFamily="34" charset="0"/>
              </a:rPr>
              <a:t>Pantalla Principal</a:t>
            </a:r>
          </a:p>
        </p:txBody>
      </p:sp>
      <p:pic>
        <p:nvPicPr>
          <p:cNvPr id="3" name="Imagen 2">
            <a:extLst>
              <a:ext uri="{FF2B5EF4-FFF2-40B4-BE49-F238E27FC236}">
                <a16:creationId xmlns:a16="http://schemas.microsoft.com/office/drawing/2014/main" id="{CAF3E491-1E31-18DC-858E-2A6F1FE6FCBF}"/>
              </a:ext>
            </a:extLst>
          </p:cNvPr>
          <p:cNvPicPr>
            <a:picLocks noChangeAspect="1"/>
          </p:cNvPicPr>
          <p:nvPr/>
        </p:nvPicPr>
        <p:blipFill rotWithShape="1">
          <a:blip r:embed="rId3">
            <a:duotone>
              <a:schemeClr val="accent3">
                <a:shade val="45000"/>
                <a:satMod val="135000"/>
              </a:schemeClr>
              <a:prstClr val="white"/>
            </a:duotone>
          </a:blip>
          <a:srcRect l="19181"/>
          <a:stretch/>
        </p:blipFill>
        <p:spPr>
          <a:xfrm>
            <a:off x="0" y="201661"/>
            <a:ext cx="828224" cy="600464"/>
          </a:xfrm>
          <a:prstGeom prst="rect">
            <a:avLst/>
          </a:prstGeom>
        </p:spPr>
      </p:pic>
      <p:sp>
        <p:nvSpPr>
          <p:cNvPr id="8" name="Marcador de contenido 7">
            <a:extLst>
              <a:ext uri="{FF2B5EF4-FFF2-40B4-BE49-F238E27FC236}">
                <a16:creationId xmlns:a16="http://schemas.microsoft.com/office/drawing/2014/main" id="{EF619A95-4040-236C-9F25-63C88B69E4D4}"/>
              </a:ext>
            </a:extLst>
          </p:cNvPr>
          <p:cNvSpPr>
            <a:spLocks noGrp="1"/>
          </p:cNvSpPr>
          <p:nvPr>
            <p:ph idx="1"/>
          </p:nvPr>
        </p:nvSpPr>
        <p:spPr>
          <a:xfrm>
            <a:off x="990599" y="1690524"/>
            <a:ext cx="4081021" cy="4351338"/>
          </a:xfrm>
        </p:spPr>
        <p:txBody>
          <a:bodyPr/>
          <a:lstStyle/>
          <a:p>
            <a:r>
              <a:rPr lang="es-MX" dirty="0"/>
              <a:t>Si el trámite se aplica a un Empleado entonces la información requerida para el FUM se cargará a través de un web </a:t>
            </a:r>
            <a:r>
              <a:rPr lang="es-MX" dirty="0" err="1"/>
              <a:t>service</a:t>
            </a:r>
            <a:r>
              <a:rPr lang="es-MX" dirty="0"/>
              <a:t>.</a:t>
            </a:r>
          </a:p>
          <a:p>
            <a:r>
              <a:rPr lang="es-MX" dirty="0"/>
              <a:t>Para este caso se solicitara una unidad y posteriormente el nombre del empleado relacionado a esa unidad.</a:t>
            </a:r>
            <a:br>
              <a:rPr lang="es-MX" dirty="0"/>
            </a:br>
            <a:endParaRPr lang="es-MX" dirty="0"/>
          </a:p>
        </p:txBody>
      </p:sp>
      <p:sp>
        <p:nvSpPr>
          <p:cNvPr id="11" name="Título 10">
            <a:extLst>
              <a:ext uri="{FF2B5EF4-FFF2-40B4-BE49-F238E27FC236}">
                <a16:creationId xmlns:a16="http://schemas.microsoft.com/office/drawing/2014/main" id="{A695537A-D725-7885-915A-8237BCDBB382}"/>
              </a:ext>
            </a:extLst>
          </p:cNvPr>
          <p:cNvSpPr>
            <a:spLocks noGrp="1"/>
          </p:cNvSpPr>
          <p:nvPr>
            <p:ph type="title"/>
          </p:nvPr>
        </p:nvSpPr>
        <p:spPr>
          <a:xfrm>
            <a:off x="990599" y="983456"/>
            <a:ext cx="4618349" cy="571967"/>
          </a:xfrm>
        </p:spPr>
        <p:txBody>
          <a:bodyPr/>
          <a:lstStyle/>
          <a:p>
            <a:r>
              <a:rPr lang="es-MX" dirty="0"/>
              <a:t>Empleado</a:t>
            </a:r>
          </a:p>
        </p:txBody>
      </p:sp>
      <p:pic>
        <p:nvPicPr>
          <p:cNvPr id="5" name="Imagen 4">
            <a:extLst>
              <a:ext uri="{FF2B5EF4-FFF2-40B4-BE49-F238E27FC236}">
                <a16:creationId xmlns:a16="http://schemas.microsoft.com/office/drawing/2014/main" id="{A8D41558-6B81-72F1-7281-9F89FAFDA495}"/>
              </a:ext>
            </a:extLst>
          </p:cNvPr>
          <p:cNvPicPr>
            <a:picLocks noChangeAspect="1"/>
          </p:cNvPicPr>
          <p:nvPr/>
        </p:nvPicPr>
        <p:blipFill>
          <a:blip r:embed="rId4"/>
          <a:stretch>
            <a:fillRect/>
          </a:stretch>
        </p:blipFill>
        <p:spPr>
          <a:xfrm>
            <a:off x="5709804" y="802125"/>
            <a:ext cx="8440610" cy="5457838"/>
          </a:xfrm>
          <a:prstGeom prst="rect">
            <a:avLst/>
          </a:prstGeom>
        </p:spPr>
      </p:pic>
    </p:spTree>
    <p:extLst>
      <p:ext uri="{BB962C8B-B14F-4D97-AF65-F5344CB8AC3E}">
        <p14:creationId xmlns:p14="http://schemas.microsoft.com/office/powerpoint/2010/main" val="261648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D5A8498-D8C6-4264-CB38-A22A8837A585}"/>
              </a:ext>
            </a:extLst>
          </p:cNvPr>
          <p:cNvSpPr txBox="1"/>
          <p:nvPr/>
        </p:nvSpPr>
        <p:spPr>
          <a:xfrm>
            <a:off x="1193112" y="3357191"/>
            <a:ext cx="6330919" cy="646331"/>
          </a:xfrm>
          <a:prstGeom prst="rect">
            <a:avLst/>
          </a:prstGeom>
          <a:noFill/>
        </p:spPr>
        <p:txBody>
          <a:bodyPr wrap="square" rtlCol="0">
            <a:spAutoFit/>
          </a:bodyPr>
          <a:lstStyle/>
          <a:p>
            <a:r>
              <a:rPr lang="es-MX" sz="3600" dirty="0">
                <a:solidFill>
                  <a:srgbClr val="674B86"/>
                </a:solidFill>
                <a:latin typeface="Century Gothic" panose="020B0502020202020204" pitchFamily="34" charset="0"/>
              </a:rPr>
              <a:t>FIN</a:t>
            </a:r>
          </a:p>
        </p:txBody>
      </p:sp>
    </p:spTree>
    <p:extLst>
      <p:ext uri="{BB962C8B-B14F-4D97-AF65-F5344CB8AC3E}">
        <p14:creationId xmlns:p14="http://schemas.microsoft.com/office/powerpoint/2010/main" val="3030859531"/>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Diseño personalizado">
  <a:themeElements>
    <a:clrScheme name="Personalizados 2">
      <a:dk1>
        <a:srgbClr val="CE0B7F"/>
      </a:dk1>
      <a:lt1>
        <a:srgbClr val="FFFFFF"/>
      </a:lt1>
      <a:dk2>
        <a:srgbClr val="8A256F"/>
      </a:dk2>
      <a:lt2>
        <a:srgbClr val="E7E6E6"/>
      </a:lt2>
      <a:accent1>
        <a:srgbClr val="F2C5DA"/>
      </a:accent1>
      <a:accent2>
        <a:srgbClr val="E8BED3"/>
      </a:accent2>
      <a:accent3>
        <a:srgbClr val="BA6DA3"/>
      </a:accent3>
      <a:accent4>
        <a:srgbClr val="CF3386"/>
      </a:accent4>
      <a:accent5>
        <a:srgbClr val="CE0B7F"/>
      </a:accent5>
      <a:accent6>
        <a:srgbClr val="A6166E"/>
      </a:accent6>
      <a:hlink>
        <a:srgbClr val="A0145F"/>
      </a:hlink>
      <a:folHlink>
        <a:srgbClr val="99326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4121</TotalTime>
  <Words>171</Words>
  <Application>Microsoft Office PowerPoint</Application>
  <PresentationFormat>Personalizado</PresentationFormat>
  <Paragraphs>32</Paragraphs>
  <Slides>8</Slides>
  <Notes>8</Notes>
  <HiddenSlides>0</HiddenSlides>
  <MMClips>0</MMClips>
  <ScaleCrop>false</ScaleCrop>
  <HeadingPairs>
    <vt:vector size="6" baseType="variant">
      <vt:variant>
        <vt:lpstr>Fuentes usadas</vt:lpstr>
      </vt:variant>
      <vt:variant>
        <vt:i4>3</vt:i4>
      </vt:variant>
      <vt:variant>
        <vt:lpstr>Tema</vt:lpstr>
      </vt:variant>
      <vt:variant>
        <vt:i4>3</vt:i4>
      </vt:variant>
      <vt:variant>
        <vt:lpstr>Títulos de diapositiva</vt:lpstr>
      </vt:variant>
      <vt:variant>
        <vt:i4>8</vt:i4>
      </vt:variant>
    </vt:vector>
  </HeadingPairs>
  <TitlesOfParts>
    <vt:vector size="14" baseType="lpstr">
      <vt:lpstr>Century Gothic</vt:lpstr>
      <vt:lpstr>Calibri</vt:lpstr>
      <vt:lpstr>Arial</vt:lpstr>
      <vt:lpstr>Tema de Office</vt:lpstr>
      <vt:lpstr>Diseño personalizado</vt:lpstr>
      <vt:lpstr>1_Diseño personalizado</vt:lpstr>
      <vt:lpstr>Presentación de PowerPoint</vt:lpstr>
      <vt:lpstr>Presentación de PowerPoint</vt:lpstr>
      <vt:lpstr>Formulario de captura del tipo de trámite(s) relacionado(s) a un Área o Coordinación.  El formulario puede capturar 2 tipos de solicitudes, por “Aspirante” y por “Empleado”  </vt:lpstr>
      <vt:lpstr>Presentación de PowerPoint</vt:lpstr>
      <vt:lpstr>ASPIRANTE</vt:lpstr>
      <vt:lpstr>Presentación de PowerPoint</vt:lpstr>
      <vt:lpstr>Empleado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CIENFUEGOS VALENCIA FLAVIO</dc:creator>
  <cp:lastModifiedBy>Luis Alberto Cruz Tapia</cp:lastModifiedBy>
  <cp:revision>498</cp:revision>
  <cp:lastPrinted>2023-05-27T04:54:33Z</cp:lastPrinted>
  <dcterms:created xsi:type="dcterms:W3CDTF">2023-04-29T14:35:18Z</dcterms:created>
  <dcterms:modified xsi:type="dcterms:W3CDTF">2023-12-05T19:42:23Z</dcterms:modified>
</cp:coreProperties>
</file>